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</p:sldIdLst>
  <p:sldSz cx="18288000" cy="10287000"/>
  <p:notesSz cx="6858000" cy="9144000"/>
  <p:embeddedFontLst>
    <p:embeddedFont>
      <p:font typeface="Gmarket Sans Bold" panose="020B0600000101010101" charset="-127"/>
      <p:bold r:id="rId18"/>
    </p:embeddedFont>
    <p:embeddedFont>
      <p:font typeface="Gmarket Sans Medium" panose="020B0600000101010101" charset="-127"/>
      <p:regular r:id="rId19"/>
    </p:embeddedFont>
    <p:embeddedFont>
      <p:font typeface="Maplestory Light" panose="020B0600000101010101" charset="-127"/>
      <p:regular r:id="rId20"/>
    </p:embeddedFont>
    <p:embeddedFont>
      <p:font typeface="Noto Sans CJK KR Regular" panose="020B0600000101010101" charset="-127"/>
      <p:regular r:id="rId21"/>
    </p:embeddedFont>
    <p:embeddedFont>
      <p:font typeface="THEJung130" panose="020B0600000101010101" charset="-127"/>
      <p:regular r:id="rId22"/>
    </p:embeddedFont>
    <p:embeddedFont>
      <p:font typeface="TheJung150" panose="020B0600000101010101" charset="-127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4.pn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698500"/>
            <a:ext cx="15938500" cy="977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5900" y="7188200"/>
            <a:ext cx="18707100" cy="3213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100" y="2628900"/>
            <a:ext cx="4064000" cy="3632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74800" y="1003300"/>
            <a:ext cx="7505700" cy="50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2900" b="0" i="0" u="none" strike="noStrike">
                <a:solidFill>
                  <a:srgbClr val="000000"/>
                </a:solidFill>
                <a:ea typeface="Gmarket Sans Medium"/>
              </a:rPr>
              <a:t>모바일</a:t>
            </a:r>
            <a:r>
              <a:rPr lang="en-US" sz="29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>
                <a:solidFill>
                  <a:srgbClr val="000000"/>
                </a:solidFill>
                <a:ea typeface="Gmarket Sans Medium"/>
              </a:rPr>
              <a:t>프로그래밍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68400" y="2768600"/>
            <a:ext cx="7200900" cy="2641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8200" b="0" i="0" u="none" strike="noStrike" spc="-100">
                <a:solidFill>
                  <a:srgbClr val="000000"/>
                </a:solidFill>
                <a:latin typeface="Gmarket Sans Bold"/>
              </a:rPr>
              <a:t>Pill Check</a:t>
            </a:r>
          </a:p>
          <a:p>
            <a:pPr lvl="0" algn="l">
              <a:lnSpc>
                <a:spcPct val="94619"/>
              </a:lnSpc>
            </a:pPr>
            <a:r>
              <a:rPr lang="ko-KR" sz="8200" b="0" i="0" u="none" strike="noStrike" spc="-100">
                <a:solidFill>
                  <a:srgbClr val="000000"/>
                </a:solidFill>
                <a:ea typeface="Gmarket Sans Bold"/>
              </a:rPr>
              <a:t>최종</a:t>
            </a:r>
            <a:r>
              <a:rPr lang="en-US" sz="8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8200" b="0" i="0" u="none" strike="noStrike" spc="-100">
                <a:solidFill>
                  <a:srgbClr val="000000"/>
                </a:solidFill>
                <a:ea typeface="Gmarket Sans Bold"/>
              </a:rPr>
              <a:t>결과</a:t>
            </a:r>
            <a:r>
              <a:rPr lang="en-US" sz="82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8200" b="0" i="0" u="none" strike="noStrike" spc="-100">
                <a:solidFill>
                  <a:srgbClr val="000000"/>
                </a:solidFill>
                <a:ea typeface="Gmarket Sans Bold"/>
              </a:rPr>
              <a:t>발표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68400" y="7620000"/>
            <a:ext cx="10502900" cy="584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7740"/>
              </a:lnSpc>
            </a:pPr>
            <a:r>
              <a:rPr lang="ko-KR" sz="3300" b="0" i="0" u="none" strike="noStrike">
                <a:solidFill>
                  <a:srgbClr val="FFFFFF"/>
                </a:solidFill>
                <a:ea typeface="Gmarket Sans Medium"/>
              </a:rPr>
              <a:t>알약</a:t>
            </a:r>
            <a:r>
              <a:rPr lang="en-US" sz="3300" b="0" i="0" u="none" strike="noStrike">
                <a:solidFill>
                  <a:srgbClr val="FFFFFF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FFFFFF"/>
                </a:solidFill>
                <a:ea typeface="Gmarket Sans Medium"/>
              </a:rPr>
              <a:t>인식</a:t>
            </a:r>
            <a:r>
              <a:rPr lang="en-US" sz="3300" b="0" i="0" u="none" strike="noStrike">
                <a:solidFill>
                  <a:srgbClr val="FFFFFF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FFFFFF"/>
                </a:solidFill>
                <a:ea typeface="Gmarket Sans Medium"/>
              </a:rPr>
              <a:t>기반</a:t>
            </a:r>
            <a:r>
              <a:rPr lang="en-US" sz="3300" b="0" i="0" u="none" strike="noStrike">
                <a:solidFill>
                  <a:srgbClr val="FFFFFF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FFFFFF"/>
                </a:solidFill>
                <a:ea typeface="Gmarket Sans Medium"/>
              </a:rPr>
              <a:t>모바일</a:t>
            </a:r>
            <a:r>
              <a:rPr lang="en-US" sz="3300" b="0" i="0" u="none" strike="noStrike">
                <a:solidFill>
                  <a:srgbClr val="FFFFFF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FFFFFF"/>
                </a:solidFill>
                <a:ea typeface="Gmarket Sans Medium"/>
              </a:rPr>
              <a:t>앱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519400" y="8445500"/>
            <a:ext cx="20193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800" b="0" i="0" u="none" strike="noStrike" spc="-100">
                <a:solidFill>
                  <a:srgbClr val="FFFFFF"/>
                </a:solidFill>
                <a:latin typeface="Maplestory Light"/>
              </a:rPr>
              <a:t>20224256 </a:t>
            </a:r>
            <a:r>
              <a:rPr lang="ko-KR" sz="1800" b="0" i="0" u="none" strike="noStrike" spc="-100">
                <a:solidFill>
                  <a:srgbClr val="FFFFFF"/>
                </a:solidFill>
                <a:ea typeface="Maplestory Light"/>
              </a:rPr>
              <a:t>황은빈</a:t>
            </a:r>
          </a:p>
          <a:p>
            <a:pPr lvl="0" algn="l">
              <a:lnSpc>
                <a:spcPct val="116199"/>
              </a:lnSpc>
            </a:pPr>
            <a:r>
              <a:rPr lang="en-US" sz="1800" b="0" i="0" u="none" strike="noStrike" spc="-100">
                <a:solidFill>
                  <a:srgbClr val="FFFFFF"/>
                </a:solidFill>
                <a:latin typeface="Maplestory Light"/>
              </a:rPr>
              <a:t>20224297 </a:t>
            </a:r>
            <a:r>
              <a:rPr lang="ko-KR" sz="1800" b="0" i="0" u="none" strike="noStrike" spc="-100">
                <a:solidFill>
                  <a:srgbClr val="FFFFFF"/>
                </a:solidFill>
                <a:ea typeface="Maplestory Light"/>
              </a:rPr>
              <a:t>김기호</a:t>
            </a:r>
          </a:p>
          <a:p>
            <a:pPr lvl="0" algn="l">
              <a:lnSpc>
                <a:spcPct val="116199"/>
              </a:lnSpc>
            </a:pPr>
            <a:r>
              <a:rPr lang="en-US" sz="1800" b="0" i="0" u="none" strike="noStrike" spc="-100">
                <a:solidFill>
                  <a:srgbClr val="FFFFFF"/>
                </a:solidFill>
                <a:latin typeface="Maplestory Light"/>
              </a:rPr>
              <a:t>20191228 </a:t>
            </a:r>
            <a:r>
              <a:rPr lang="ko-KR" sz="1800" b="0" i="0" u="none" strike="noStrike" spc="-100">
                <a:solidFill>
                  <a:srgbClr val="FFFFFF"/>
                </a:solidFill>
                <a:ea typeface="Maplestory Light"/>
              </a:rPr>
              <a:t>김희석</a:t>
            </a:r>
          </a:p>
          <a:p>
            <a:pPr lvl="0" algn="l">
              <a:lnSpc>
                <a:spcPct val="116199"/>
              </a:lnSpc>
            </a:pPr>
            <a:r>
              <a:rPr lang="en-US" sz="1800" b="0" i="0" u="none" strike="noStrike" spc="-100">
                <a:solidFill>
                  <a:srgbClr val="FFFFFF"/>
                </a:solidFill>
                <a:latin typeface="Maplestory Light"/>
              </a:rPr>
              <a:t>20194372 </a:t>
            </a:r>
            <a:r>
              <a:rPr lang="ko-KR" sz="1800" b="0" i="0" u="none" strike="noStrike" spc="-100">
                <a:solidFill>
                  <a:srgbClr val="FFFFFF"/>
                </a:solidFill>
                <a:ea typeface="Maplestory Light"/>
              </a:rPr>
              <a:t>이정현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3300" y="3619500"/>
            <a:ext cx="4991100" cy="4584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5700" y="3619500"/>
            <a:ext cx="4749800" cy="4584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앱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주요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기능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설명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60500" y="33655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로그인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페이지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784600"/>
            <a:ext cx="6121400" cy="466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endParaRPr/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4.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인가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코드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교환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애플리케이션은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인가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코드를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서버로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보내어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Access Token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발급받음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5.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사용자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정보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요청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발급받은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Access Token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사용하여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제공자의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API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호출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6.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로그인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완료</a:t>
            </a:r>
          </a:p>
        </p:txBody>
      </p:sp>
      <p:sp>
        <p:nvSpPr>
          <p:cNvPr id="10" name="TextBox 10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3035300"/>
            <a:ext cx="2781300" cy="6172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8200" y="3873500"/>
            <a:ext cx="4902200" cy="4584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앱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주요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기능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설명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60500" y="33655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네트워크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에러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페이지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330700"/>
            <a:ext cx="6121400" cy="407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1.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네트워크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연결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확인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앱이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실행되면서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네트워크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상태를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확인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2.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연결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끊김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감지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네트워크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연결이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없는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상태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(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오프라인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)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임을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감지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3.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에러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페이지로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이동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네트워크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연결이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끊어졌을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때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WifiDisconnectedPage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이동</a:t>
            </a:r>
          </a:p>
        </p:txBody>
      </p:sp>
      <p:sp>
        <p:nvSpPr>
          <p:cNvPr id="10" name="TextBox 10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3300" y="3009900"/>
            <a:ext cx="3416300" cy="6172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8200" y="2971800"/>
            <a:ext cx="3429000" cy="62103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앱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주요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기능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설명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495800"/>
            <a:ext cx="5257800" cy="4635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1.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이미지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입력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사용자의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드라이브에서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이미지를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업로드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입력된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이미지는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모바일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애플리케이션에서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Flask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서버로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전송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2.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이미지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전처리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서버에서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YOLOv5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모델이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이해하기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쉽도록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이미지를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전처리</a:t>
            </a:r>
          </a:p>
          <a:p>
            <a:pPr lvl="1" algn="l">
              <a:lnSpc>
                <a:spcPct val="124499"/>
              </a:lnSpc>
            </a:pPr>
            <a:endParaRPr lang="ko-KR" sz="2500" b="0" i="0" u="none" strike="noStrike">
              <a:solidFill>
                <a:srgbClr val="000000"/>
              </a:solidFill>
              <a:ea typeface="Gmarket Sans Medium"/>
            </a:endParaRPr>
          </a:p>
        </p:txBody>
      </p:sp>
      <p:sp>
        <p:nvSpPr>
          <p:cNvPr id="9" name="TextBox 9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60500" y="33655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알약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인식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페이지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31496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500" y="3187700"/>
            <a:ext cx="3441700" cy="6159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81100" y="3187700"/>
            <a:ext cx="3390900" cy="61595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앱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주요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기능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설명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695700"/>
            <a:ext cx="8115300" cy="575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endParaRPr/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3. 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yolo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모델로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분석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YOLOv5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모델이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이미지에서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 </a:t>
            </a:r>
          </a:p>
          <a:p>
            <a:pPr lvl="0" algn="l">
              <a:lnSpc>
                <a:spcPct val="124499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Gmarket Sans Medium"/>
              </a:rPr>
              <a:t>     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객체를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탐지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4.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알약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데이터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매칭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탐지된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특징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데이터를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데이터베이스와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비교</a:t>
            </a:r>
          </a:p>
          <a:p>
            <a:pPr lvl="1" algn="l">
              <a:lnSpc>
                <a:spcPct val="124499"/>
              </a:lnSpc>
            </a:pPr>
            <a:endParaRPr lang="ko-KR" sz="2500" b="0" i="0" u="none" strike="noStrike">
              <a:solidFill>
                <a:srgbClr val="000000"/>
              </a:solidFill>
              <a:ea typeface="Gmarket Sans Medium"/>
            </a:endParaRP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5.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알약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정보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요청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매칭된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정보를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기반으로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약학정보원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API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호출</a:t>
            </a:r>
          </a:p>
          <a:p>
            <a:pPr lvl="1" algn="l">
              <a:lnSpc>
                <a:spcPct val="124499"/>
              </a:lnSpc>
            </a:pPr>
            <a:endParaRPr lang="ko-KR" sz="2500" b="0" i="0" u="none" strike="noStrike">
              <a:solidFill>
                <a:srgbClr val="000000"/>
              </a:solidFill>
              <a:ea typeface="Gmarket Sans Medium"/>
            </a:endParaRP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6.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결과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반환</a:t>
            </a:r>
          </a:p>
        </p:txBody>
      </p:sp>
      <p:sp>
        <p:nvSpPr>
          <p:cNvPr id="9" name="TextBox 9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60500" y="33655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알약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인식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페이지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98500" y="6108700"/>
            <a:ext cx="10541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200" b="0" i="0" u="none" strike="noStrike">
                <a:solidFill>
                  <a:srgbClr val="000000"/>
                </a:solidFill>
                <a:latin typeface="Gmarket Sans Medium"/>
              </a:rPr>
              <a:t>-&gt;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638300"/>
            <a:ext cx="13157200" cy="8280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04800" y="4826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시스템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구조</a:t>
            </a:r>
          </a:p>
        </p:txBody>
      </p:sp>
      <p:sp>
        <p:nvSpPr>
          <p:cNvPr id="5" name="TextBox 5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4800" y="1612900"/>
            <a:ext cx="65405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-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로그인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및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회원가입시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실행되는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플로우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930400"/>
            <a:ext cx="11239500" cy="8140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44500" y="241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시스템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구조</a:t>
            </a:r>
          </a:p>
        </p:txBody>
      </p:sp>
      <p:sp>
        <p:nvSpPr>
          <p:cNvPr id="5" name="TextBox 5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6700" y="1371600"/>
            <a:ext cx="60833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-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앱에서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인식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실행시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진행되는</a:t>
            </a:r>
            <a:r>
              <a:rPr lang="en-US" sz="30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3000" b="0" i="0" u="none" strike="noStrike" spc="-100">
                <a:solidFill>
                  <a:srgbClr val="000000"/>
                </a:solidFill>
                <a:ea typeface="Gmarket Sans Bold"/>
              </a:rPr>
              <a:t>플로우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1557000" y="3581400"/>
            <a:ext cx="106934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7416800"/>
            <a:ext cx="107188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93800" y="1574800"/>
            <a:ext cx="13360400" cy="204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100">
                <a:solidFill>
                  <a:srgbClr val="000000"/>
                </a:solidFill>
                <a:ea typeface="Gmarket Sans Bold"/>
              </a:rPr>
              <a:t>발표를</a:t>
            </a:r>
            <a:r>
              <a:rPr lang="en-US" sz="6300" b="0" i="0" u="none" strike="noStrike" spc="-1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100">
                <a:solidFill>
                  <a:srgbClr val="000000"/>
                </a:solidFill>
                <a:ea typeface="Gmarket Sans Bold"/>
              </a:rPr>
              <a:t>들어주셔서</a:t>
            </a:r>
            <a:r>
              <a:rPr lang="en-US" sz="6300" b="0" i="0" u="none" strike="noStrike" spc="-100">
                <a:solidFill>
                  <a:srgbClr val="000000"/>
                </a:solidFill>
                <a:latin typeface="Gmarket Sans Bold"/>
              </a:rPr>
              <a:t> </a:t>
            </a:r>
          </a:p>
          <a:p>
            <a:pPr lvl="0" algn="l">
              <a:lnSpc>
                <a:spcPct val="94619"/>
              </a:lnSpc>
            </a:pPr>
            <a:r>
              <a:rPr lang="ko-KR" sz="6300" b="0" i="0" u="none" strike="noStrike" spc="-100">
                <a:solidFill>
                  <a:srgbClr val="000000"/>
                </a:solidFill>
                <a:ea typeface="Gmarket Sans Bold"/>
              </a:rPr>
              <a:t>감사합니다</a:t>
            </a:r>
          </a:p>
        </p:txBody>
      </p:sp>
      <p:sp>
        <p:nvSpPr>
          <p:cNvPr id="5" name="TextBox 5"/>
          <p:cNvSpPr txBox="1"/>
          <p:nvPr/>
        </p:nvSpPr>
        <p:spPr>
          <a:xfrm rot="5400000">
            <a:off x="-825500" y="8699500"/>
            <a:ext cx="25273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800" b="0" i="0" u="none" strike="noStrike">
                <a:solidFill>
                  <a:srgbClr val="2D2D2D"/>
                </a:solidFill>
                <a:latin typeface="TheJung150"/>
              </a:rPr>
              <a:t>pill check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5700" y="5791200"/>
            <a:ext cx="5334000" cy="1270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en-US" sz="7200" b="0" i="0" u="none" strike="noStrike" spc="-100">
                <a:solidFill>
                  <a:srgbClr val="000000"/>
                </a:solidFill>
                <a:latin typeface="Gmarket Sans Bold"/>
              </a:rPr>
              <a:t>Pill Check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23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19200"/>
            <a:ext cx="17043400" cy="1257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3962400" y="3606800"/>
            <a:ext cx="10693400" cy="3073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219200"/>
            <a:ext cx="2311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7613035" y="7594600"/>
            <a:ext cx="74803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10800000">
            <a:off x="7613035" y="4851400"/>
            <a:ext cx="74803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7613035" y="6223000"/>
            <a:ext cx="7480300" cy="12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52500" y="1358900"/>
            <a:ext cx="17526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ko-KR" sz="6300" b="0" i="0" u="none" strike="noStrike" spc="-100">
                <a:solidFill>
                  <a:srgbClr val="FFF9FA"/>
                </a:solidFill>
                <a:ea typeface="Gmarket Sans Bold"/>
              </a:rPr>
              <a:t>목차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65435" y="3771900"/>
            <a:ext cx="98679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프로젝트</a:t>
            </a:r>
            <a:r>
              <a:rPr lang="en-US" sz="4300" b="0" i="0" u="none" strike="noStrike" spc="-100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개요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76235" y="3708400"/>
            <a:ext cx="14605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en-US" sz="5000" b="0" i="0" u="none" strike="noStrike" spc="-100">
                <a:solidFill>
                  <a:srgbClr val="000000"/>
                </a:solidFill>
                <a:latin typeface="TheJung150"/>
              </a:rPr>
              <a:t>001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65435" y="6527800"/>
            <a:ext cx="74295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기능</a:t>
            </a:r>
            <a:r>
              <a:rPr lang="en-US" sz="4300" b="0" i="0" u="none" strike="noStrike" spc="-1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소개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87335" y="6464300"/>
            <a:ext cx="16383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en-US" sz="5000" b="0" i="0" u="none" strike="noStrike" spc="-100">
                <a:solidFill>
                  <a:srgbClr val="000000"/>
                </a:solidFill>
                <a:latin typeface="TheJung150"/>
              </a:rPr>
              <a:t>003</a:t>
            </a:r>
          </a:p>
        </p:txBody>
      </p:sp>
      <p:sp>
        <p:nvSpPr>
          <p:cNvPr id="15" name="TextBox 15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276235" y="5080000"/>
            <a:ext cx="14605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en-US" sz="5000" b="0" i="0" u="none" strike="noStrike" spc="-100" dirty="0">
                <a:solidFill>
                  <a:srgbClr val="000000"/>
                </a:solidFill>
                <a:latin typeface="TheJung150"/>
              </a:rPr>
              <a:t>002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765435" y="5143500"/>
            <a:ext cx="74295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팀</a:t>
            </a:r>
            <a:r>
              <a:rPr lang="en-US" sz="4300" b="0" i="0" u="none" strike="noStrike" spc="-100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구성</a:t>
            </a:r>
            <a:r>
              <a:rPr lang="en-US" sz="4300" b="0" i="0" u="none" strike="noStrike" spc="-100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및</a:t>
            </a:r>
            <a:r>
              <a:rPr lang="en-US" sz="4300" b="0" i="0" u="none" strike="noStrike" spc="-100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기술</a:t>
            </a:r>
            <a:r>
              <a:rPr lang="en-US" sz="4300" b="0" i="0" u="none" strike="noStrike" spc="-100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 dirty="0">
                <a:solidFill>
                  <a:srgbClr val="000000"/>
                </a:solidFill>
                <a:ea typeface="Gmarket Sans Medium"/>
              </a:rPr>
              <a:t>스택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174635" y="7848600"/>
            <a:ext cx="16637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4619"/>
              </a:lnSpc>
            </a:pPr>
            <a:r>
              <a:rPr lang="en-US" sz="5000" b="0" i="0" u="none" strike="noStrike" spc="-100" dirty="0">
                <a:solidFill>
                  <a:srgbClr val="000000"/>
                </a:solidFill>
                <a:latin typeface="TheJung150"/>
              </a:rPr>
              <a:t>004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76535" y="7924800"/>
            <a:ext cx="74295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시스템</a:t>
            </a:r>
            <a:r>
              <a:rPr lang="en-US" sz="4300" b="0" i="0" u="none" strike="noStrike" spc="-1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구조</a:t>
            </a:r>
            <a:r>
              <a:rPr lang="en-US" sz="4300" b="0" i="0" u="none" strike="noStrike" spc="-1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및</a:t>
            </a:r>
            <a:r>
              <a:rPr lang="en-US" sz="4300" b="0" i="0" u="none" strike="noStrike" spc="-1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300" b="0" i="0" u="none" strike="noStrike" spc="-100">
                <a:solidFill>
                  <a:srgbClr val="000000"/>
                </a:solidFill>
                <a:ea typeface="Gmarket Sans Medium"/>
              </a:rPr>
              <a:t>플로우</a:t>
            </a:r>
            <a:r>
              <a:rPr lang="en-US" sz="4300" b="0" i="0" u="none" strike="noStrike" spc="-100">
                <a:solidFill>
                  <a:srgbClr val="000000"/>
                </a:solidFill>
                <a:latin typeface="Gmarket Sans Medium"/>
              </a:rPr>
              <a:t>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692900" y="6121400"/>
            <a:ext cx="48641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개요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2700" y="35052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개발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배경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및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목적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194300"/>
            <a:ext cx="7861300" cy="2476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다양한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알약의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모양과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색상을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인식하여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약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정보를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쉽게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제공하기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위해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, 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인공지능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YOLO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모델을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활용한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인식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 </a:t>
            </a:r>
          </a:p>
          <a:p>
            <a:pPr lvl="0" algn="l">
              <a:lnSpc>
                <a:spcPct val="124499"/>
              </a:lnSpc>
            </a:pP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애플리케이션을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개발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74200" y="5194300"/>
            <a:ext cx="78613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 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약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복용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시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혼동을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줄이고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사용자에게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신속하고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정확한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약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정보를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제공함으로써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건강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관리의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효율성을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>
                <a:solidFill>
                  <a:srgbClr val="000000"/>
                </a:solidFill>
                <a:ea typeface="Gmarket Sans Medium"/>
              </a:rPr>
              <a:t>높임</a:t>
            </a:r>
            <a:r>
              <a:rPr lang="en-US" sz="3300" b="0" i="0" u="none" strike="noStrike">
                <a:solidFill>
                  <a:srgbClr val="000000"/>
                </a:solidFill>
                <a:latin typeface="Gmarket Sans Medium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100" y="74041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26162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692900" y="6121400"/>
            <a:ext cx="48641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프로젝트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개요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0480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주요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특징</a:t>
            </a:r>
          </a:p>
        </p:txBody>
      </p:sp>
      <p:sp>
        <p:nvSpPr>
          <p:cNvPr id="8" name="TextBox 8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9500" y="4051300"/>
            <a:ext cx="8597900" cy="168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YOLOv5 </a:t>
            </a:r>
            <a:r>
              <a:rPr lang="ko-KR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ea typeface="Gmarket Sans Medium"/>
              </a:rPr>
              <a:t>모델</a:t>
            </a: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기반의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정확한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이미지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분석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빠른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처리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속도로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사용자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경험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최적화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다양한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조명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환경에서도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높은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인식률을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보장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74200" y="4472244"/>
            <a:ext cx="8559800" cy="412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ea typeface="Gmarket Sans Medium"/>
              </a:rPr>
              <a:t>소셜</a:t>
            </a: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ea typeface="Gmarket Sans Medium"/>
              </a:rPr>
              <a:t>로그인</a:t>
            </a: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ea typeface="Gmarket Sans Medium"/>
              </a:rPr>
              <a:t>기능을</a:t>
            </a: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활용하여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간편한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 </a:t>
            </a:r>
          </a:p>
          <a:p>
            <a:pPr lvl="0" algn="l">
              <a:lnSpc>
                <a:spcPct val="124499"/>
              </a:lnSpc>
            </a:pP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접근성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제공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데이터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보안을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고려한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OAuth 2.0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프로토콜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사용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사용자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별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맞춤형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데이터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관리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지원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lvl="1" algn="l">
              <a:lnSpc>
                <a:spcPct val="124499"/>
              </a:lnSpc>
            </a:pPr>
            <a:endParaRPr lang="en-US" sz="2900" b="0" i="0" u="none" strike="noStrike" dirty="0">
              <a:solidFill>
                <a:srgbClr val="000000"/>
              </a:solidFill>
              <a:latin typeface="Gmarket Sans Medium"/>
            </a:endParaRPr>
          </a:p>
          <a:p>
            <a:pPr lvl="1" algn="l">
              <a:lnSpc>
                <a:spcPct val="124499"/>
              </a:lnSpc>
            </a:pPr>
            <a:endParaRPr lang="en-US" sz="2900" b="0" i="0" u="none" strike="noStrike" dirty="0">
              <a:solidFill>
                <a:srgbClr val="000000"/>
              </a:solidFill>
              <a:latin typeface="Gmarket Sans Medium"/>
            </a:endParaRPr>
          </a:p>
          <a:p>
            <a:pPr lvl="1" algn="l">
              <a:lnSpc>
                <a:spcPct val="124499"/>
              </a:lnSpc>
            </a:pPr>
            <a:endParaRPr lang="en-US" sz="2900" b="0" i="0" u="none" strike="noStrike" dirty="0">
              <a:solidFill>
                <a:srgbClr val="000000"/>
              </a:solidFill>
              <a:latin typeface="Gmarket Sans Medium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8700" y="6223000"/>
            <a:ext cx="8597900" cy="2324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ea typeface="Gmarket Sans Medium"/>
              </a:rPr>
              <a:t>약학정보원</a:t>
            </a:r>
            <a:r>
              <a:rPr lang="en-US" sz="3300" b="0" i="0" u="none" strike="noStrike" dirty="0">
                <a:solidFill>
                  <a:srgbClr val="000000"/>
                </a:solidFill>
                <a:highlight>
                  <a:srgbClr val="C0C0C0"/>
                </a:highlight>
                <a:latin typeface="Gmarket Sans Medium"/>
              </a:rPr>
              <a:t> API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를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통해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신뢰성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있는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 </a:t>
            </a:r>
          </a:p>
          <a:p>
            <a:pPr lvl="0" algn="l">
              <a:lnSpc>
                <a:spcPct val="124499"/>
              </a:lnSpc>
            </a:pP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정보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제공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알약의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제조사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복용법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주의사항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등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상세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정보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 </a:t>
            </a:r>
          </a:p>
          <a:p>
            <a:pPr lvl="0" algn="l">
              <a:lnSpc>
                <a:spcPct val="124499"/>
              </a:lnSpc>
            </a:pP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    </a:t>
            </a:r>
            <a:r>
              <a:rPr lang="ko-KR" sz="2900" b="0" i="0" u="none" strike="noStrike" dirty="0">
                <a:solidFill>
                  <a:srgbClr val="000000"/>
                </a:solidFill>
                <a:ea typeface="Gmarket Sans Medium"/>
              </a:rPr>
              <a:t>포함</a:t>
            </a:r>
            <a:r>
              <a:rPr lang="en-US" sz="2900" b="0" i="0" u="none" strike="noStrike" dirty="0">
                <a:solidFill>
                  <a:srgbClr val="000000"/>
                </a:solidFill>
                <a:latin typeface="Gmarket Sans Medium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800" y="-88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6200" y="3949700"/>
            <a:ext cx="4064000" cy="3632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73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FFF9FA"/>
                </a:solidFill>
                <a:ea typeface="Gmarket Sans Bold"/>
              </a:rPr>
              <a:t>역할분담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0100" y="5029200"/>
            <a:ext cx="7315200" cy="1257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8689"/>
              </a:lnSpc>
            </a:pP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FIGMA(UI) </a:t>
            </a:r>
          </a:p>
          <a:p>
            <a:pPr lvl="0" algn="l">
              <a:lnSpc>
                <a:spcPct val="118689"/>
              </a:lnSpc>
            </a:pPr>
            <a:r>
              <a:rPr lang="ko-KR" sz="3500" b="0" i="0" u="none" strike="noStrike">
                <a:solidFill>
                  <a:srgbClr val="595959"/>
                </a:solidFill>
                <a:ea typeface="THEJung130"/>
              </a:rPr>
              <a:t>페이지</a:t>
            </a: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 </a:t>
            </a:r>
            <a:r>
              <a:rPr lang="ko-KR" sz="3500" b="0" i="0" u="none" strike="noStrike">
                <a:solidFill>
                  <a:srgbClr val="595959"/>
                </a:solidFill>
                <a:ea typeface="THEJung130"/>
              </a:rPr>
              <a:t>디자인</a:t>
            </a: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(DART)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74700" y="3949700"/>
            <a:ext cx="48641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5200" b="0" i="0" u="none" strike="noStrike">
                <a:solidFill>
                  <a:srgbClr val="000000"/>
                </a:solidFill>
                <a:ea typeface="Gmarket Sans Bold"/>
              </a:rPr>
              <a:t>황은빈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45300" y="5029200"/>
            <a:ext cx="4876800" cy="1257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8689"/>
              </a:lnSpc>
            </a:pP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GOOGLE API(LOGIN) </a:t>
            </a:r>
          </a:p>
          <a:p>
            <a:pPr lvl="0" algn="l">
              <a:lnSpc>
                <a:spcPct val="118689"/>
              </a:lnSpc>
            </a:pPr>
            <a:endParaRPr lang="en-US" sz="3500" b="0" i="0" u="none" strike="noStrike">
              <a:solidFill>
                <a:srgbClr val="595959"/>
              </a:solidFill>
              <a:latin typeface="THEJung13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819900" y="3924300"/>
            <a:ext cx="28448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5200" b="0" i="0" u="none" strike="noStrike" spc="-100">
                <a:solidFill>
                  <a:srgbClr val="000000"/>
                </a:solidFill>
                <a:ea typeface="Gmarket Sans Bold"/>
              </a:rPr>
              <a:t>이정현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9300" y="7835900"/>
            <a:ext cx="5981700" cy="189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8689"/>
              </a:lnSpc>
            </a:pP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AI,DB(YOLO 5, MARIA DB)</a:t>
            </a:r>
          </a:p>
          <a:p>
            <a:pPr lvl="0" algn="l">
              <a:lnSpc>
                <a:spcPct val="118689"/>
              </a:lnSpc>
            </a:pPr>
            <a:r>
              <a:rPr lang="ko-KR" sz="3500" b="0" i="0" u="none" strike="noStrike">
                <a:solidFill>
                  <a:srgbClr val="595959"/>
                </a:solidFill>
                <a:ea typeface="THEJung130"/>
              </a:rPr>
              <a:t>약학</a:t>
            </a: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API(DB) </a:t>
            </a:r>
          </a:p>
          <a:p>
            <a:pPr lvl="0" algn="l">
              <a:lnSpc>
                <a:spcPct val="118689"/>
              </a:lnSpc>
            </a:pPr>
            <a:endParaRPr lang="en-US" sz="3500" b="0" i="0" u="none" strike="noStrike">
              <a:solidFill>
                <a:srgbClr val="595959"/>
              </a:solidFill>
              <a:latin typeface="THEJung13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74700" y="6680200"/>
            <a:ext cx="43688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5200" b="0" i="0" u="none" strike="noStrike" spc="-100">
                <a:solidFill>
                  <a:srgbClr val="000000"/>
                </a:solidFill>
                <a:ea typeface="Gmarket Sans Bold"/>
              </a:rPr>
              <a:t>김희석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845300" y="7835900"/>
            <a:ext cx="4876800" cy="1257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8689"/>
              </a:lnSpc>
            </a:pPr>
            <a:r>
              <a:rPr lang="en-US" sz="3500" b="0" i="0" u="none" strike="noStrike">
                <a:solidFill>
                  <a:srgbClr val="595959"/>
                </a:solidFill>
                <a:latin typeface="THEJung130"/>
              </a:rPr>
              <a:t>KAKAO API(LOGIN) </a:t>
            </a:r>
          </a:p>
          <a:p>
            <a:pPr lvl="0" algn="l">
              <a:lnSpc>
                <a:spcPct val="118689"/>
              </a:lnSpc>
            </a:pPr>
            <a:endParaRPr lang="en-US" sz="3500" b="0" i="0" u="none" strike="noStrike">
              <a:solidFill>
                <a:srgbClr val="595959"/>
              </a:solidFill>
              <a:latin typeface="THEJung13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883400" y="6680200"/>
            <a:ext cx="28448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5200" b="0" i="0" u="none" strike="noStrike" spc="-100">
                <a:solidFill>
                  <a:srgbClr val="000000"/>
                </a:solidFill>
                <a:ea typeface="Gmarket Sans Bold"/>
              </a:rPr>
              <a:t>김기호</a:t>
            </a:r>
          </a:p>
        </p:txBody>
      </p:sp>
      <p:sp>
        <p:nvSpPr>
          <p:cNvPr id="14" name="TextBox 14"/>
          <p:cNvSpPr txBox="1"/>
          <p:nvPr/>
        </p:nvSpPr>
        <p:spPr>
          <a:xfrm rot="5400000">
            <a:off x="-825500" y="8699500"/>
            <a:ext cx="25273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800" b="0" i="0" u="none" strike="noStrike">
                <a:solidFill>
                  <a:srgbClr val="2D2D2D"/>
                </a:solidFill>
                <a:latin typeface="TheJung150"/>
              </a:rPr>
              <a:t>pill check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11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899400"/>
            <a:ext cx="18707100" cy="250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3536" y="2668844"/>
            <a:ext cx="3479800" cy="1930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90236" y="4916744"/>
            <a:ext cx="3784600" cy="1549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4036" y="4840544"/>
            <a:ext cx="3048000" cy="22098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87400" y="6604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기술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스택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 </a:t>
            </a:r>
          </a:p>
        </p:txBody>
      </p:sp>
      <p:sp>
        <p:nvSpPr>
          <p:cNvPr id="8" name="TextBox 8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7400" y="2089150"/>
            <a:ext cx="9080500" cy="610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24499"/>
              </a:lnSpc>
              <a:buAutoNum type="arabicPeriod"/>
            </a:pP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API (Kakao, Google)</a:t>
            </a:r>
          </a:p>
          <a:p>
            <a:pPr marL="342900" lvl="0" indent="-342900" algn="l">
              <a:lnSpc>
                <a:spcPct val="124499"/>
              </a:lnSpc>
              <a:buAutoNum type="arabicPeriod"/>
            </a:pP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공공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데이터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API (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낱알식별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정보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의약품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개요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정보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)</a:t>
            </a:r>
          </a:p>
          <a:p>
            <a:pPr marL="342900" lvl="0" indent="-342900" algn="l">
              <a:lnSpc>
                <a:spcPct val="124499"/>
              </a:lnSpc>
              <a:buAutoNum type="arabicPeriod"/>
            </a:pP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Yolov5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모델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기반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인식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AI</a:t>
            </a:r>
          </a:p>
          <a:p>
            <a:pPr marL="342900" lvl="0" indent="-342900" algn="l">
              <a:lnSpc>
                <a:spcPct val="124499"/>
              </a:lnSpc>
              <a:buAutoNum type="arabicPeriod"/>
            </a:pP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Flask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서버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(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알약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이미지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인식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사용자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/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로그아웃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관리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데이터베이스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3300" b="0" i="0" u="none" strike="noStrike" dirty="0">
                <a:solidFill>
                  <a:srgbClr val="000000"/>
                </a:solidFill>
                <a:ea typeface="Gmarket Sans Medium"/>
              </a:rPr>
              <a:t>연동</a:t>
            </a: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)</a:t>
            </a:r>
          </a:p>
          <a:p>
            <a:pPr marL="342900" lvl="0" indent="-342900" algn="l">
              <a:lnSpc>
                <a:spcPct val="124499"/>
              </a:lnSpc>
              <a:buAutoNum type="arabicPeriod"/>
            </a:pPr>
            <a:r>
              <a:rPr lang="en-US" sz="3300" b="0" i="0" u="none" strike="noStrike" dirty="0">
                <a:solidFill>
                  <a:srgbClr val="000000"/>
                </a:solidFill>
                <a:latin typeface="Gmarket Sans Medium"/>
              </a:rPr>
              <a:t>Maria DB</a:t>
            </a:r>
          </a:p>
          <a:p>
            <a:pPr lvl="1" algn="l">
              <a:lnSpc>
                <a:spcPct val="124499"/>
              </a:lnSpc>
            </a:pPr>
            <a:endParaRPr lang="en-US" sz="3300" b="0" i="0" u="none" strike="noStrike" dirty="0">
              <a:solidFill>
                <a:srgbClr val="000000"/>
              </a:solidFill>
              <a:latin typeface="Gmarket Sans Medium"/>
            </a:endParaRPr>
          </a:p>
        </p:txBody>
      </p:sp>
      <p:pic>
        <p:nvPicPr>
          <p:cNvPr id="12" name="그림 11" descr="폰트, 텍스트, 화이트, 로고이(가) 표시된 사진&#10;&#10;자동 생성된 설명">
            <a:extLst>
              <a:ext uri="{FF2B5EF4-FFF2-40B4-BE49-F238E27FC236}">
                <a16:creationId xmlns:a16="http://schemas.microsoft.com/office/drawing/2014/main" id="{4A17DEE2-22D9-2F1E-E2A2-15C51EFAA8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1636" y="2929193"/>
            <a:ext cx="4774451" cy="15494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700" y="3073400"/>
            <a:ext cx="2806700" cy="6172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1500" y="3035300"/>
            <a:ext cx="2794000" cy="6172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4800" y="3060700"/>
            <a:ext cx="2806700" cy="6172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6500" y="3073400"/>
            <a:ext cx="2730500" cy="61722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554200" y="3035300"/>
            <a:ext cx="2730500" cy="61722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339850" y="13335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 dirty="0">
                <a:solidFill>
                  <a:srgbClr val="000000"/>
                </a:solidFill>
                <a:ea typeface="Gmarket Sans Bold"/>
              </a:rPr>
              <a:t>디자인</a:t>
            </a:r>
            <a:r>
              <a:rPr lang="en-US" sz="6300" b="0" i="0" u="none" strike="noStrike" spc="-200" dirty="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 dirty="0">
                <a:solidFill>
                  <a:srgbClr val="000000"/>
                </a:solidFill>
                <a:ea typeface="Gmarket Sans Bold"/>
              </a:rPr>
              <a:t>소개</a:t>
            </a:r>
          </a:p>
        </p:txBody>
      </p:sp>
      <p:sp>
        <p:nvSpPr>
          <p:cNvPr id="11" name="TextBox 11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3035300"/>
            <a:ext cx="2768600" cy="6172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4100" y="3035300"/>
            <a:ext cx="2794000" cy="6172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52600" y="3060700"/>
            <a:ext cx="2781300" cy="6172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6300" y="3035300"/>
            <a:ext cx="2781300" cy="61722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13700" y="3035300"/>
            <a:ext cx="2768600" cy="61722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333500" y="1342136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 dirty="0">
                <a:solidFill>
                  <a:srgbClr val="000000"/>
                </a:solidFill>
                <a:ea typeface="Gmarket Sans Bold"/>
              </a:rPr>
              <a:t>디자인</a:t>
            </a:r>
            <a:r>
              <a:rPr lang="en-US" sz="6300" b="0" i="0" u="none" strike="noStrike" spc="-200" dirty="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 dirty="0">
                <a:solidFill>
                  <a:srgbClr val="000000"/>
                </a:solidFill>
                <a:ea typeface="Gmarket Sans Bold"/>
              </a:rPr>
              <a:t>소개</a:t>
            </a:r>
          </a:p>
        </p:txBody>
      </p:sp>
      <p:sp>
        <p:nvSpPr>
          <p:cNvPr id="11" name="TextBox 11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7327900"/>
            <a:ext cx="18707100" cy="307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971800"/>
            <a:ext cx="17043400" cy="631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19200"/>
            <a:ext cx="17043400" cy="1257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68200" y="3009900"/>
            <a:ext cx="3035300" cy="6235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358900"/>
            <a:ext cx="11391900" cy="111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앱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주요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기능</a:t>
            </a:r>
            <a:r>
              <a:rPr lang="en-US" sz="6300" b="0" i="0" u="none" strike="noStrike" spc="-2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6300" b="0" i="0" u="none" strike="noStrike" spc="-200">
                <a:solidFill>
                  <a:srgbClr val="000000"/>
                </a:solidFill>
                <a:ea typeface="Gmarket Sans Bold"/>
              </a:rPr>
              <a:t>설명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60500" y="3365500"/>
            <a:ext cx="43942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4619"/>
              </a:lnSpc>
            </a:pP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로그인</a:t>
            </a:r>
            <a:r>
              <a:rPr lang="en-US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latin typeface="Gmarket Sans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highlight>
                  <a:srgbClr val="FEEFC5"/>
                </a:highlight>
                <a:ea typeface="Gmarket Sans Bold"/>
              </a:rPr>
              <a:t>페이지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457700"/>
            <a:ext cx="10274300" cy="4076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1. 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로그인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요청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버튼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클릭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해당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서비스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제공자의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인증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페이지로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사용자를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리다이렉트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2.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사용자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인증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 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서비스가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사용자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인증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후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접근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권한에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대한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동의를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요청</a:t>
            </a:r>
          </a:p>
          <a:p>
            <a:pPr lvl="0" algn="l">
              <a:lnSpc>
                <a:spcPct val="124499"/>
              </a:lnSpc>
            </a:pPr>
            <a:r>
              <a:rPr lang="en-US" sz="3000" b="0" i="0" u="none" strike="noStrike">
                <a:solidFill>
                  <a:srgbClr val="000000"/>
                </a:solidFill>
                <a:latin typeface="Gmarket Sans Medium"/>
              </a:rPr>
              <a:t>3.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인증</a:t>
            </a:r>
            <a:r>
              <a:rPr lang="en-US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latin typeface="Gmarket Sans Medium"/>
              </a:rPr>
              <a:t> </a:t>
            </a:r>
            <a:r>
              <a:rPr lang="ko-KR" sz="3000" b="0" i="0" u="none" strike="noStrike">
                <a:solidFill>
                  <a:srgbClr val="000000"/>
                </a:solidFill>
                <a:highlight>
                  <a:srgbClr val="C2C2C2"/>
                </a:highlight>
                <a:ea typeface="Gmarket Sans Medium"/>
              </a:rPr>
              <a:t>동의</a:t>
            </a:r>
          </a:p>
          <a:p>
            <a:pPr marL="342900" lvl="0" indent="-342900" algn="l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동의가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완료되면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,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소셜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로그인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제공자는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애플리케이션으로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인가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코드를</a:t>
            </a:r>
            <a:r>
              <a:rPr lang="en-US" sz="2500" b="0" i="0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Gmarket Sans Medium"/>
              </a:rPr>
              <a:t>반환</a:t>
            </a:r>
          </a:p>
        </p:txBody>
      </p:sp>
      <p:sp>
        <p:nvSpPr>
          <p:cNvPr id="9" name="TextBox 9"/>
          <p:cNvSpPr txBox="1"/>
          <p:nvPr/>
        </p:nvSpPr>
        <p:spPr>
          <a:xfrm rot="5400000">
            <a:off x="-749300" y="8775700"/>
            <a:ext cx="23749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4619"/>
              </a:lnSpc>
            </a:pPr>
            <a:r>
              <a:rPr lang="en-US" sz="1700" b="0" i="0" u="none" strike="noStrike">
                <a:solidFill>
                  <a:srgbClr val="FFF9FA"/>
                </a:solidFill>
                <a:latin typeface="TheJung150"/>
              </a:rPr>
              <a:t>pill check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217900" y="330200"/>
            <a:ext cx="1752600" cy="38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Noto Sans CJK KR Regular"/>
              </a:rPr>
              <a:t>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516</Words>
  <Application>Microsoft Office PowerPoint</Application>
  <PresentationFormat>사용자 지정</PresentationFormat>
  <Paragraphs>129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Gmarket Sans Medium</vt:lpstr>
      <vt:lpstr>Noto Sans CJK KR Regular</vt:lpstr>
      <vt:lpstr>THEJung130</vt:lpstr>
      <vt:lpstr>Gmarket Sans Bold</vt:lpstr>
      <vt:lpstr>Calibri</vt:lpstr>
      <vt:lpstr>Arial</vt:lpstr>
      <vt:lpstr>Maplestory Light</vt:lpstr>
      <vt:lpstr>TheJung150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김기호</cp:lastModifiedBy>
  <cp:revision>8</cp:revision>
  <dcterms:created xsi:type="dcterms:W3CDTF">2006-08-16T00:00:00Z</dcterms:created>
  <dcterms:modified xsi:type="dcterms:W3CDTF">2024-12-16T16:06:51Z</dcterms:modified>
</cp:coreProperties>
</file>

<file path=docProps/thumbnail.jpeg>
</file>